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88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77E63D-4933-49AA-AEEC-52F3652A3A90}"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7E63D-4933-49AA-AEEC-52F3652A3A90}"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7E63D-4933-49AA-AEEC-52F3652A3A90}"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7E63D-4933-49AA-AEEC-52F3652A3A90}"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77E63D-4933-49AA-AEEC-52F3652A3A90}"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77E63D-4933-49AA-AEEC-52F3652A3A90}" type="datetimeFigureOut">
              <a:rPr lang="en-US" smtClean="0"/>
              <a:pPr/>
              <a:t>5/14/2012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77E63D-4933-49AA-AEEC-52F3652A3A90}" type="datetimeFigureOut">
              <a:rPr lang="en-US" smtClean="0"/>
              <a:pPr/>
              <a:t>5/14/2012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77E63D-4933-49AA-AEEC-52F3652A3A90}" type="datetimeFigureOut">
              <a:rPr lang="en-US" smtClean="0"/>
              <a:pPr/>
              <a:t>5/14/2012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7E63D-4933-49AA-AEEC-52F3652A3A90}" type="datetimeFigureOut">
              <a:rPr lang="en-US" smtClean="0"/>
              <a:pPr/>
              <a:t>5/14/2012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7E63D-4933-49AA-AEEC-52F3652A3A90}" type="datetimeFigureOut">
              <a:rPr lang="en-US" smtClean="0"/>
              <a:pPr/>
              <a:t>5/14/2012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7E63D-4933-49AA-AEEC-52F3652A3A90}" type="datetimeFigureOut">
              <a:rPr lang="en-US" smtClean="0"/>
              <a:pPr/>
              <a:t>5/14/2012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A6106-2050-4288-AD2F-A620D1EAD7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7E63D-4933-49AA-AEEC-52F3652A3A90}" type="datetimeFigureOut">
              <a:rPr lang="en-US" smtClean="0"/>
              <a:pPr/>
              <a:t>5/14/2012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A6106-2050-4288-AD2F-A620D1EAD7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Algerian" pitchFamily="82" charset="0"/>
              </a:rPr>
              <a:t>‘The Great Gatsby’ </a:t>
            </a:r>
            <a:br>
              <a:rPr lang="en-US" dirty="0" smtClean="0">
                <a:latin typeface="Algerian" pitchFamily="82" charset="0"/>
              </a:rPr>
            </a:br>
            <a:r>
              <a:rPr lang="en-US" dirty="0" smtClean="0">
                <a:latin typeface="Algerian" pitchFamily="82" charset="0"/>
              </a:rPr>
              <a:t>Revision</a:t>
            </a:r>
            <a:endParaRPr lang="en-US" dirty="0">
              <a:latin typeface="Algerian" pitchFamily="82" charset="0"/>
            </a:endParaRPr>
          </a:p>
        </p:txBody>
      </p:sp>
      <p:sp>
        <p:nvSpPr>
          <p:cNvPr id="5" name="Content Placeholder 4"/>
          <p:cNvSpPr>
            <a:spLocks noGrp="1"/>
          </p:cNvSpPr>
          <p:nvPr>
            <p:ph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Techniques</a:t>
            </a:r>
            <a:endParaRPr lang="en-US" dirty="0"/>
          </a:p>
        </p:txBody>
      </p:sp>
      <p:pic>
        <p:nvPicPr>
          <p:cNvPr id="4" name="Content Placeholder 3" descr="1197119420758017922nicubunu_Film.svg.med.png"/>
          <p:cNvPicPr>
            <a:picLocks noGrp="1" noChangeAspect="1"/>
          </p:cNvPicPr>
          <p:nvPr>
            <p:ph idx="1"/>
          </p:nvPr>
        </p:nvPicPr>
        <p:blipFill>
          <a:blip r:embed="rId2"/>
          <a:stretch>
            <a:fillRect/>
          </a:stretch>
        </p:blipFill>
        <p:spPr>
          <a:xfrm>
            <a:off x="685800" y="381000"/>
            <a:ext cx="1258155" cy="859739"/>
          </a:xfrm>
        </p:spPr>
      </p:pic>
      <p:graphicFrame>
        <p:nvGraphicFramePr>
          <p:cNvPr id="5" name="Table 4"/>
          <p:cNvGraphicFramePr>
            <a:graphicFrameLocks noGrp="1"/>
          </p:cNvGraphicFramePr>
          <p:nvPr/>
        </p:nvGraphicFramePr>
        <p:xfrm>
          <a:off x="457200" y="1397000"/>
          <a:ext cx="8229600" cy="4927599"/>
        </p:xfrm>
        <a:graphic>
          <a:graphicData uri="http://schemas.openxmlformats.org/drawingml/2006/table">
            <a:tbl>
              <a:tblPr firstRow="1" bandRow="1">
                <a:tableStyleId>{2A488322-F2BA-4B5B-9748-0D474271808F}</a:tableStyleId>
              </a:tblPr>
              <a:tblGrid>
                <a:gridCol w="4114800"/>
                <a:gridCol w="4114800"/>
              </a:tblGrid>
              <a:tr h="464148">
                <a:tc gridSpan="2">
                  <a:txBody>
                    <a:bodyPr/>
                    <a:lstStyle/>
                    <a:p>
                      <a:pPr algn="ctr"/>
                      <a:r>
                        <a:rPr lang="en-US" sz="2400" dirty="0" smtClean="0">
                          <a:solidFill>
                            <a:schemeClr val="tx1"/>
                          </a:solidFill>
                        </a:rPr>
                        <a:t>CINEMATIC TECHNIQUES</a:t>
                      </a:r>
                      <a:endParaRPr lang="en-US" sz="2400" dirty="0">
                        <a:solidFill>
                          <a:schemeClr val="tx1"/>
                        </a:solidFill>
                      </a:endParaRPr>
                    </a:p>
                  </a:txBody>
                  <a:tcPr/>
                </a:tc>
                <a:tc hMerge="1">
                  <a:txBody>
                    <a:bodyPr/>
                    <a:lstStyle/>
                    <a:p>
                      <a:endParaRPr lang="en-US" dirty="0"/>
                    </a:p>
                  </a:txBody>
                  <a:tcPr/>
                </a:tc>
              </a:tr>
              <a:tr h="2174502">
                <a:tc>
                  <a:txBody>
                    <a:bodyPr/>
                    <a:lstStyle/>
                    <a:p>
                      <a:r>
                        <a:rPr lang="en-US" dirty="0" smtClean="0"/>
                        <a:t>Cuts</a:t>
                      </a:r>
                      <a:endParaRPr lang="en-US" dirty="0"/>
                    </a:p>
                  </a:txBody>
                  <a:tcPr/>
                </a:tc>
                <a:tc>
                  <a:txBody>
                    <a:bodyPr/>
                    <a:lstStyle/>
                    <a:p>
                      <a:r>
                        <a:rPr lang="en-US" dirty="0" smtClean="0"/>
                        <a:t>Used</a:t>
                      </a:r>
                      <a:r>
                        <a:rPr lang="en-US" baseline="0" dirty="0" smtClean="0"/>
                        <a:t> to make transitions from scene to scene, without obvious continuity e.g. chapter 4: cut from Gatsby’s car to a cellar where he has lunch with </a:t>
                      </a:r>
                      <a:r>
                        <a:rPr lang="en-US" baseline="0" dirty="0" err="1" smtClean="0"/>
                        <a:t>Wolfshiem</a:t>
                      </a:r>
                      <a:r>
                        <a:rPr lang="en-US" baseline="0" dirty="0" smtClean="0"/>
                        <a:t>.</a:t>
                      </a:r>
                      <a:endParaRPr lang="en-US" dirty="0"/>
                    </a:p>
                  </a:txBody>
                  <a:tcPr/>
                </a:tc>
              </a:tr>
              <a:tr h="1487817">
                <a:tc>
                  <a:txBody>
                    <a:bodyPr/>
                    <a:lstStyle/>
                    <a:p>
                      <a:r>
                        <a:rPr lang="en-US" dirty="0" smtClean="0"/>
                        <a:t>Alternation</a:t>
                      </a:r>
                      <a:r>
                        <a:rPr lang="en-US" baseline="0" dirty="0" smtClean="0"/>
                        <a:t> between scenes</a:t>
                      </a:r>
                      <a:endParaRPr lang="en-US" dirty="0"/>
                    </a:p>
                  </a:txBody>
                  <a:tcPr/>
                </a:tc>
                <a:tc>
                  <a:txBody>
                    <a:bodyPr/>
                    <a:lstStyle/>
                    <a:p>
                      <a:r>
                        <a:rPr lang="en-US" dirty="0" smtClean="0"/>
                        <a:t>Small parties to large parties</a:t>
                      </a:r>
                    </a:p>
                    <a:p>
                      <a:r>
                        <a:rPr lang="en-US" dirty="0" smtClean="0"/>
                        <a:t>Moving from close ups to panoramic views (Nicks descriptive narration).</a:t>
                      </a:r>
                      <a:endParaRPr lang="en-US" dirty="0"/>
                    </a:p>
                  </a:txBody>
                  <a:tcPr/>
                </a:tc>
              </a:tr>
              <a:tr h="801132">
                <a:tc>
                  <a:txBody>
                    <a:bodyPr/>
                    <a:lstStyle/>
                    <a:p>
                      <a:r>
                        <a:rPr lang="en-US" dirty="0" smtClean="0"/>
                        <a:t>Lighting effects</a:t>
                      </a:r>
                      <a:endParaRPr lang="en-US" dirty="0"/>
                    </a:p>
                  </a:txBody>
                  <a:tcPr/>
                </a:tc>
                <a:tc>
                  <a:txBody>
                    <a:bodyPr/>
                    <a:lstStyle/>
                    <a:p>
                      <a:r>
                        <a:rPr lang="en-US" dirty="0" smtClean="0"/>
                        <a:t>Gatsby’s house is artificially lit like a stage or a film set.</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the Exam</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AutoNum type="arabicPeriod"/>
            </a:pPr>
            <a:r>
              <a:rPr lang="en-US" dirty="0" smtClean="0"/>
              <a:t>Spend some time dissecting and thinking about the question. What is the question really asking?</a:t>
            </a:r>
          </a:p>
          <a:p>
            <a:pPr marL="514350" indent="-514350">
              <a:buAutoNum type="arabicPeriod"/>
            </a:pPr>
            <a:r>
              <a:rPr lang="en-US" dirty="0" smtClean="0"/>
              <a:t>Plan your argument.</a:t>
            </a:r>
          </a:p>
          <a:p>
            <a:pPr marL="514350" indent="-514350">
              <a:buAutoNum type="arabicPeriod"/>
            </a:pPr>
            <a:r>
              <a:rPr lang="en-US" dirty="0" smtClean="0"/>
              <a:t>Plan your essay (include important quotations and examples in your plan). </a:t>
            </a:r>
          </a:p>
          <a:p>
            <a:pPr marL="514350" indent="-514350">
              <a:buAutoNum type="arabicPeriod"/>
            </a:pPr>
            <a:r>
              <a:rPr lang="en-US" dirty="0" smtClean="0"/>
              <a:t>Plan how your going to link your  paragraphs to form one coherent argument.</a:t>
            </a:r>
          </a:p>
          <a:p>
            <a:pPr marL="514350" indent="-514350">
              <a:buAutoNum type="arabicPeriod"/>
            </a:pPr>
            <a:r>
              <a:rPr lang="en-US" dirty="0" smtClean="0"/>
              <a:t>Write a thesis statement to begin with – make it interesting,  make it thought-provoking, make it the “genius” behind your argument.</a:t>
            </a:r>
          </a:p>
          <a:p>
            <a:pPr marL="514350" indent="-514350">
              <a:buAutoNum type="arabicPeriod"/>
            </a:pPr>
            <a:r>
              <a:rPr lang="en-US" dirty="0" smtClean="0"/>
              <a:t>Remember your vocabulary words. Limited vocabulary often results in a less convincing argument.</a:t>
            </a:r>
          </a:p>
          <a:p>
            <a:pPr marL="514350" indent="-514350">
              <a:buAutoNum type="arabicPeriod"/>
            </a:pPr>
            <a:r>
              <a:rPr lang="en-US" dirty="0" smtClean="0"/>
              <a:t>Write clearly and be as specific as possible.</a:t>
            </a:r>
          </a:p>
          <a:p>
            <a:pPr marL="514350" indent="-514350">
              <a:buAutoNum type="arabicPeriod"/>
            </a:pPr>
            <a:r>
              <a:rPr lang="en-US" dirty="0" smtClean="0"/>
              <a:t>Enjoy yourself!  Let your argument “blossom” rather than hacking away at it.</a:t>
            </a:r>
          </a:p>
          <a:p>
            <a:pPr marL="514350" indent="-514350">
              <a:buAutoNum type="arabicPeriod"/>
            </a:pPr>
            <a:r>
              <a:rPr lang="en-US" dirty="0" smtClean="0"/>
              <a:t>Needless to say:</a:t>
            </a:r>
          </a:p>
          <a:p>
            <a:pPr marL="514350" indent="-514350">
              <a:buNone/>
            </a:pPr>
            <a:r>
              <a:rPr lang="en-US" dirty="0" smtClean="0"/>
              <a:t>	Don’t forget to write your name on your script, write the author’s name (correctly) and the title of the book (in full).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8038"/>
          </a:xfrm>
        </p:spPr>
        <p:txBody>
          <a:bodyPr>
            <a:normAutofit/>
          </a:bodyPr>
          <a:lstStyle/>
          <a:p>
            <a:r>
              <a:rPr lang="en-US" sz="2800" dirty="0" smtClean="0">
                <a:latin typeface="Algerian" pitchFamily="82" charset="0"/>
              </a:rPr>
              <a:t>What is “Great” about Jay Gatsby?</a:t>
            </a:r>
            <a:endParaRPr lang="en-US" sz="2800" dirty="0">
              <a:latin typeface="Algerian" pitchFamily="82" charset="0"/>
            </a:endParaRPr>
          </a:p>
        </p:txBody>
      </p:sp>
      <p:sp>
        <p:nvSpPr>
          <p:cNvPr id="3" name="Content Placeholder 2"/>
          <p:cNvSpPr>
            <a:spLocks noGrp="1"/>
          </p:cNvSpPr>
          <p:nvPr>
            <p:ph idx="1"/>
          </p:nvPr>
        </p:nvSpPr>
        <p:spPr>
          <a:xfrm>
            <a:off x="304800" y="838200"/>
            <a:ext cx="8382000" cy="5638800"/>
          </a:xfrm>
        </p:spPr>
        <p:txBody>
          <a:bodyPr>
            <a:normAutofit fontScale="85000" lnSpcReduction="20000"/>
          </a:bodyPr>
          <a:lstStyle/>
          <a:p>
            <a:pPr>
              <a:buNone/>
            </a:pPr>
            <a:r>
              <a:rPr lang="en-US" sz="1800" b="1" u="sng" dirty="0" smtClean="0"/>
              <a:t>The title of the novel ‘The Great Gatsby’ is interesting and fitting</a:t>
            </a:r>
            <a:r>
              <a:rPr lang="en-US" sz="1800" dirty="0" smtClean="0"/>
              <a:t>.</a:t>
            </a:r>
          </a:p>
          <a:p>
            <a:r>
              <a:rPr lang="en-US" sz="1800" dirty="0" smtClean="0"/>
              <a:t>The </a:t>
            </a:r>
            <a:r>
              <a:rPr lang="en-US" sz="1800" b="1" u="sng" dirty="0">
                <a:solidFill>
                  <a:srgbClr val="00B050"/>
                </a:solidFill>
              </a:rPr>
              <a:t>O</a:t>
            </a:r>
            <a:r>
              <a:rPr lang="en-US" sz="1800" b="1" u="sng" dirty="0" smtClean="0">
                <a:solidFill>
                  <a:srgbClr val="00B050"/>
                </a:solidFill>
              </a:rPr>
              <a:t>ld </a:t>
            </a:r>
            <a:r>
              <a:rPr lang="en-US" sz="1800" b="1" u="sng" dirty="0">
                <a:solidFill>
                  <a:srgbClr val="00B050"/>
                </a:solidFill>
              </a:rPr>
              <a:t>W</a:t>
            </a:r>
            <a:r>
              <a:rPr lang="en-US" sz="1800" b="1" u="sng" dirty="0" smtClean="0">
                <a:solidFill>
                  <a:srgbClr val="00B050"/>
                </a:solidFill>
              </a:rPr>
              <a:t>orld </a:t>
            </a:r>
            <a:r>
              <a:rPr lang="en-US" sz="1800" dirty="0" smtClean="0"/>
              <a:t>had its great rulers: Alexander the Great, Peter the Great, Frederick the  Great etc… </a:t>
            </a:r>
          </a:p>
          <a:p>
            <a:pPr>
              <a:buNone/>
            </a:pPr>
            <a:endParaRPr lang="en-US" sz="1800" dirty="0" smtClean="0"/>
          </a:p>
          <a:p>
            <a:r>
              <a:rPr lang="en-US" sz="1800" dirty="0" smtClean="0"/>
              <a:t>In 1920s United States  (the new world) the epithet ‘the great’ was more likely to be attached to the name of a </a:t>
            </a:r>
            <a:r>
              <a:rPr lang="en-US" sz="1800" b="1" u="sng" dirty="0" smtClean="0">
                <a:solidFill>
                  <a:srgbClr val="00B050"/>
                </a:solidFill>
              </a:rPr>
              <a:t>magician or stage illusionist</a:t>
            </a:r>
            <a:r>
              <a:rPr lang="en-US" sz="1800" dirty="0" smtClean="0"/>
              <a:t>. (Gatsby surrounded by props and assistants conjuring magical effects – almost, but not quite, believable).</a:t>
            </a:r>
          </a:p>
          <a:p>
            <a:pPr>
              <a:buNone/>
            </a:pPr>
            <a:endParaRPr lang="en-US" sz="1800" dirty="0" smtClean="0"/>
          </a:p>
          <a:p>
            <a:r>
              <a:rPr lang="en-US" sz="1800" dirty="0" smtClean="0"/>
              <a:t>Gatsby defines himself according to European values of an Old World aristocrat (e.g. his mansion was based on a </a:t>
            </a:r>
            <a:r>
              <a:rPr lang="en-US" sz="1800" dirty="0"/>
              <a:t>F</a:t>
            </a:r>
            <a:r>
              <a:rPr lang="en-US" sz="1800" dirty="0" smtClean="0"/>
              <a:t>rench model). But, like an amateur stage illusionist, the traces of the truth (the boy from the American Midwest),  is </a:t>
            </a:r>
            <a:r>
              <a:rPr lang="en-US" sz="1800" b="1" u="sng" dirty="0" smtClean="0">
                <a:solidFill>
                  <a:srgbClr val="00B050"/>
                </a:solidFill>
              </a:rPr>
              <a:t>evident through the veneer of sophistication </a:t>
            </a:r>
            <a:r>
              <a:rPr lang="en-US" sz="1800" dirty="0" smtClean="0"/>
              <a:t>(e.g. moments of nervousness and uncertainty). Gatsby is closer to a New World version of greatness.</a:t>
            </a:r>
          </a:p>
          <a:p>
            <a:pPr>
              <a:buNone/>
            </a:pPr>
            <a:endParaRPr lang="en-US" sz="1800" dirty="0" smtClean="0"/>
          </a:p>
          <a:p>
            <a:r>
              <a:rPr lang="en-US" sz="1800" dirty="0" smtClean="0"/>
              <a:t>Social commentary of America (industrialization, standardization, cities, mass production, mass consumption) </a:t>
            </a:r>
            <a:r>
              <a:rPr lang="en-US" sz="1800" b="1" u="sng" dirty="0" smtClean="0">
                <a:solidFill>
                  <a:srgbClr val="00B050"/>
                </a:solidFill>
              </a:rPr>
              <a:t>complicates “greatness” </a:t>
            </a:r>
            <a:r>
              <a:rPr lang="en-US" sz="1800" dirty="0" smtClean="0"/>
              <a:t>– diminished status of the hero. Bring on the anti-hero!</a:t>
            </a:r>
          </a:p>
          <a:p>
            <a:pPr>
              <a:buNone/>
            </a:pPr>
            <a:endParaRPr lang="en-US" sz="1800" dirty="0" smtClean="0"/>
          </a:p>
          <a:p>
            <a:r>
              <a:rPr lang="en-US" sz="1800" b="1" u="sng" dirty="0" smtClean="0">
                <a:solidFill>
                  <a:srgbClr val="00B050"/>
                </a:solidFill>
              </a:rPr>
              <a:t>The anti-hero</a:t>
            </a:r>
            <a:r>
              <a:rPr lang="en-US" sz="1800" dirty="0" smtClean="0"/>
              <a:t>: the passive victim, carried along on the tide of events, without control over his or her destiny.</a:t>
            </a:r>
          </a:p>
          <a:p>
            <a:pPr>
              <a:buNone/>
            </a:pPr>
            <a:endParaRPr lang="en-US" sz="1800" dirty="0" smtClean="0"/>
          </a:p>
          <a:p>
            <a:pPr>
              <a:buNone/>
            </a:pPr>
            <a:r>
              <a:rPr lang="en-US" sz="1800" b="1" dirty="0" smtClean="0"/>
              <a:t>Nick </a:t>
            </a:r>
            <a:r>
              <a:rPr lang="en-US" sz="1800" b="1" dirty="0" err="1" smtClean="0"/>
              <a:t>Carraway</a:t>
            </a:r>
            <a:r>
              <a:rPr lang="en-US" sz="1800" b="1" dirty="0" smtClean="0"/>
              <a:t> makes Jay Gatsby into ‘The Great Gatsby’.</a:t>
            </a:r>
          </a:p>
          <a:p>
            <a:pPr>
              <a:buNone/>
            </a:pPr>
            <a:endParaRPr lang="en-US" sz="1800" b="1" dirty="0" smtClean="0"/>
          </a:p>
          <a:p>
            <a:r>
              <a:rPr lang="en-US" sz="1800" dirty="0" smtClean="0"/>
              <a:t>Why  is Nick so drawn to Gatsby? What does the attraction reveal about his own character? Why would a man who works in the NY financial sector write a book about a man with shady underworld connections and unexplained wealth? Why would a Midwesterner with old fashioned values write a lyrical account of a man tragically obsessed with a youthful love affair?</a:t>
            </a:r>
          </a:p>
          <a:p>
            <a:endParaRPr lang="en-US" sz="1800" dirty="0"/>
          </a:p>
          <a:p>
            <a:pPr algn="ctr">
              <a:buNone/>
            </a:pPr>
            <a:r>
              <a:rPr lang="en-US" sz="1900" b="1" dirty="0" smtClean="0"/>
              <a:t>Ultimately, this is a book about a man writing a book!</a:t>
            </a:r>
          </a:p>
          <a:p>
            <a:endParaRPr lang="en-US" sz="1800" dirty="0" smtClean="0"/>
          </a:p>
          <a:p>
            <a:endParaRPr 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Great Gatsby’ – A range of interpretations</a:t>
            </a:r>
            <a:endParaRPr lang="en-US" dirty="0"/>
          </a:p>
        </p:txBody>
      </p:sp>
      <p:sp>
        <p:nvSpPr>
          <p:cNvPr id="3" name="Content Placeholder 2"/>
          <p:cNvSpPr>
            <a:spLocks noGrp="1"/>
          </p:cNvSpPr>
          <p:nvPr>
            <p:ph idx="1"/>
          </p:nvPr>
        </p:nvSpPr>
        <p:spPr/>
        <p:txBody>
          <a:bodyPr>
            <a:normAutofit fontScale="70000" lnSpcReduction="20000"/>
          </a:bodyPr>
          <a:lstStyle/>
          <a:p>
            <a:r>
              <a:rPr lang="en-US" b="1" u="sng" dirty="0" smtClean="0">
                <a:solidFill>
                  <a:srgbClr val="00B050"/>
                </a:solidFill>
              </a:rPr>
              <a:t>Straightforward Level</a:t>
            </a:r>
            <a:r>
              <a:rPr lang="en-US" dirty="0" smtClean="0"/>
              <a:t>: a love story, the tale of a man’s obsessive desire for the woman he has lost and the tragic consequences of that desire</a:t>
            </a:r>
          </a:p>
          <a:p>
            <a:r>
              <a:rPr lang="en-US" b="1" u="sng" dirty="0" smtClean="0">
                <a:solidFill>
                  <a:srgbClr val="00B050"/>
                </a:solidFill>
              </a:rPr>
              <a:t>Deeper Level</a:t>
            </a:r>
            <a:r>
              <a:rPr lang="en-US" dirty="0" smtClean="0"/>
              <a:t>: it is a social satire, mocking the follies of contemporary social life, the shallowness, hypocrisy and greed that Fitzgerald recognized in America in the years following the First </a:t>
            </a:r>
            <a:r>
              <a:rPr lang="en-US" dirty="0"/>
              <a:t>W</a:t>
            </a:r>
            <a:r>
              <a:rPr lang="en-US" dirty="0" smtClean="0"/>
              <a:t>orld War.</a:t>
            </a:r>
          </a:p>
          <a:p>
            <a:r>
              <a:rPr lang="en-US" b="1" u="sng" dirty="0" smtClean="0">
                <a:solidFill>
                  <a:srgbClr val="00B050"/>
                </a:solidFill>
              </a:rPr>
              <a:t>Another (more philosophical) Level</a:t>
            </a:r>
            <a:r>
              <a:rPr lang="en-US" dirty="0" smtClean="0"/>
              <a:t>: Jay Gatsby stands for America itself. Gatsby’s fate is like the fate of American ideals in the modern world.</a:t>
            </a:r>
          </a:p>
          <a:p>
            <a:pPr>
              <a:buNone/>
            </a:pPr>
            <a:r>
              <a:rPr lang="en-US" b="1" dirty="0" smtClean="0"/>
              <a:t>Important questions raised by the novel</a:t>
            </a:r>
            <a:r>
              <a:rPr lang="en-US" dirty="0" smtClean="0"/>
              <a:t>:</a:t>
            </a:r>
          </a:p>
          <a:p>
            <a:pPr>
              <a:buNone/>
            </a:pPr>
            <a:r>
              <a:rPr lang="en-US" dirty="0" smtClean="0"/>
              <a:t>- Does the acquisitions of wealth by some ( a few) disadvantage many others and so create a divided and failed society?</a:t>
            </a:r>
          </a:p>
          <a:p>
            <a:pPr>
              <a:buNone/>
            </a:pPr>
            <a:r>
              <a:rPr lang="en-US" dirty="0" smtClean="0"/>
              <a:t>- Does material prosperity lead to loss of valuable ideals such as honesty, loyalty and fairness?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Revision Activity</a:t>
            </a:r>
            <a:r>
              <a:rPr lang="en-US" dirty="0" smtClean="0"/>
              <a:t/>
            </a:r>
            <a:br>
              <a:rPr lang="en-US" dirty="0" smtClean="0"/>
            </a:br>
            <a:r>
              <a:rPr lang="en-US" dirty="0" smtClean="0">
                <a:solidFill>
                  <a:srgbClr val="FF0000"/>
                </a:solidFill>
                <a:latin typeface="Arial Rounded MT Bold" pitchFamily="34" charset="0"/>
              </a:rPr>
              <a:t>Writing Thesis Statements</a:t>
            </a:r>
            <a:endParaRPr lang="en-US" dirty="0">
              <a:solidFill>
                <a:srgbClr val="FF0000"/>
              </a:solidFill>
              <a:latin typeface="Arial Rounded MT Bold" pitchFamily="34" charset="0"/>
            </a:endParaRPr>
          </a:p>
        </p:txBody>
      </p:sp>
      <p:sp>
        <p:nvSpPr>
          <p:cNvPr id="3" name="Content Placeholder 2"/>
          <p:cNvSpPr>
            <a:spLocks noGrp="1"/>
          </p:cNvSpPr>
          <p:nvPr>
            <p:ph idx="1"/>
          </p:nvPr>
        </p:nvSpPr>
        <p:spPr/>
        <p:txBody>
          <a:bodyPr/>
          <a:lstStyle/>
          <a:p>
            <a:r>
              <a:rPr lang="en-US" dirty="0" smtClean="0"/>
              <a:t>Use the interpretations of the book to write 5 general </a:t>
            </a:r>
            <a:r>
              <a:rPr lang="en-US" b="1" u="sng" dirty="0" smtClean="0">
                <a:solidFill>
                  <a:srgbClr val="FF0000"/>
                </a:solidFill>
              </a:rPr>
              <a:t>thesis statements </a:t>
            </a:r>
            <a:r>
              <a:rPr lang="en-US" dirty="0" smtClean="0"/>
              <a:t>about F. Scott Fitzgerald’s ‘The Great Gatsby’.</a:t>
            </a:r>
          </a:p>
          <a:p>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Significant Themes</a:t>
            </a:r>
            <a:endParaRPr lang="en-US" b="1" u="sng"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buNone/>
            </a:pPr>
            <a:r>
              <a:rPr lang="en-US" b="1" dirty="0" smtClean="0">
                <a:solidFill>
                  <a:srgbClr val="FF0000"/>
                </a:solidFill>
              </a:rPr>
              <a:t>Revision Task: Using your notes list the themes explored and presented in the novel. Write the ideas out in full.</a:t>
            </a:r>
          </a:p>
          <a:p>
            <a:pPr>
              <a:buNone/>
            </a:pPr>
            <a:r>
              <a:rPr lang="en-US" dirty="0" smtClean="0"/>
              <a:t>Note: </a:t>
            </a:r>
            <a:r>
              <a:rPr lang="en-US" i="1" dirty="0" smtClean="0"/>
              <a:t>The American Dream </a:t>
            </a:r>
            <a:r>
              <a:rPr lang="en-US" dirty="0" smtClean="0"/>
              <a:t>is not a theme. A theme is an </a:t>
            </a:r>
            <a:r>
              <a:rPr lang="en-US" b="1" dirty="0" smtClean="0"/>
              <a:t>important idea </a:t>
            </a:r>
            <a:r>
              <a:rPr lang="en-US" dirty="0" smtClean="0"/>
              <a:t>(usually profound and complex) it cannot be summed up in one or two words. Rather:</a:t>
            </a:r>
          </a:p>
          <a:p>
            <a:pPr>
              <a:buNone/>
            </a:pPr>
            <a:r>
              <a:rPr lang="en-US" dirty="0" smtClean="0"/>
              <a:t>F. Scott Fitzgerald reveals the tensions that exist between two variant definitions of the American Dream. The first is and </a:t>
            </a:r>
            <a:r>
              <a:rPr lang="en-US" b="1" u="sng" dirty="0" smtClean="0">
                <a:solidFill>
                  <a:srgbClr val="FF0000"/>
                </a:solidFill>
              </a:rPr>
              <a:t>ideal version</a:t>
            </a:r>
            <a:r>
              <a:rPr lang="en-US" dirty="0" smtClean="0"/>
              <a:t>, which preserves the sense of wonder and limitless possibility at the heart of what America means. Another version of the American Dream is a </a:t>
            </a:r>
            <a:r>
              <a:rPr lang="en-US" b="1" u="sng" dirty="0" smtClean="0">
                <a:solidFill>
                  <a:srgbClr val="FF0000"/>
                </a:solidFill>
              </a:rPr>
              <a:t>materialistic version </a:t>
            </a:r>
            <a:r>
              <a:rPr lang="en-US" dirty="0" smtClean="0"/>
              <a:t>in which the process of creating oneself is equated with getting rich. The acquisition of wealth allows certain material freedoms and possibilities that remain forever closed to the poor.</a:t>
            </a:r>
          </a:p>
          <a:p>
            <a:pPr>
              <a:buNone/>
            </a:pPr>
            <a:endParaRPr lang="en-US" dirty="0" smtClean="0"/>
          </a:p>
          <a:p>
            <a:pPr algn="ctr">
              <a:buNone/>
            </a:pPr>
            <a:r>
              <a:rPr lang="en-US" b="1" dirty="0" smtClean="0">
                <a:solidFill>
                  <a:srgbClr val="FF0000"/>
                </a:solidFill>
              </a:rPr>
              <a:t>What is the author’s position? Examine his purpose in writing the novel.</a:t>
            </a:r>
            <a:endParaRPr lang="en-US"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US" dirty="0" smtClean="0">
                <a:latin typeface="Arial Rounded MT Bold" pitchFamily="34" charset="0"/>
              </a:rPr>
              <a:t>Literary Techniques</a:t>
            </a:r>
            <a:endParaRPr lang="en-US" dirty="0">
              <a:latin typeface="Arial Rounded MT Bold" pitchFamily="34" charset="0"/>
            </a:endParaRPr>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pPr algn="ctr"/>
            <a:r>
              <a:rPr lang="en-US" b="1" dirty="0" smtClean="0"/>
              <a:t>Intricate Patterning</a:t>
            </a:r>
          </a:p>
          <a:p>
            <a:pPr algn="ctr">
              <a:buNone/>
            </a:pPr>
            <a:r>
              <a:rPr lang="en-US" sz="1800" b="1" dirty="0" smtClean="0">
                <a:solidFill>
                  <a:srgbClr val="FF0000"/>
                </a:solidFill>
              </a:rPr>
              <a:t>Words and events foreshadow or echo others often with considerable subtlety</a:t>
            </a:r>
          </a:p>
          <a:p>
            <a:pPr>
              <a:buNone/>
            </a:pPr>
            <a:r>
              <a:rPr lang="en-US" sz="1800" b="1" dirty="0" smtClean="0"/>
              <a:t>e.g. </a:t>
            </a:r>
            <a:r>
              <a:rPr lang="en-US" sz="1800" b="1" u="sng" dirty="0" err="1" smtClean="0">
                <a:solidFill>
                  <a:srgbClr val="FF0000"/>
                </a:solidFill>
              </a:rPr>
              <a:t>colour</a:t>
            </a:r>
            <a:r>
              <a:rPr lang="en-US" sz="1800" b="1" u="sng" dirty="0" smtClean="0">
                <a:solidFill>
                  <a:srgbClr val="FF0000"/>
                </a:solidFill>
              </a:rPr>
              <a:t> words </a:t>
            </a:r>
            <a:r>
              <a:rPr lang="en-US" sz="1800" b="1" dirty="0" smtClean="0"/>
              <a:t>– notably green, white and gold recur regularly. The familiar associations of these </a:t>
            </a:r>
            <a:r>
              <a:rPr lang="en-US" sz="1800" b="1" dirty="0" err="1" smtClean="0"/>
              <a:t>colours</a:t>
            </a:r>
            <a:r>
              <a:rPr lang="en-US" sz="1800" b="1" dirty="0" smtClean="0"/>
              <a:t> are modified as the words appear in differing contexts. White is applied to the palaces of the wealthy (chp1), and to the “ashen dust” that coats George Wilson’s clothes (</a:t>
            </a:r>
            <a:r>
              <a:rPr lang="en-US" sz="1800" b="1" dirty="0" err="1" smtClean="0"/>
              <a:t>chp</a:t>
            </a:r>
            <a:r>
              <a:rPr lang="en-US" sz="1800" b="1" dirty="0" smtClean="0"/>
              <a:t> 2). Daisy refers to her “white girlhood”, in the American South (Chp1), which might appear to mean one thing in relation to her white dress (chp1), but quite another in the context of Tom’s remarks on the supposed superiority of the white race (chp1).</a:t>
            </a:r>
          </a:p>
          <a:p>
            <a:pPr>
              <a:buNone/>
            </a:pPr>
            <a:endParaRPr lang="en-US" sz="1800" b="1" dirty="0" smtClean="0"/>
          </a:p>
          <a:p>
            <a:pPr>
              <a:buNone/>
            </a:pPr>
            <a:r>
              <a:rPr lang="en-US" sz="1800" b="1" dirty="0" smtClean="0"/>
              <a:t>Other threads: </a:t>
            </a:r>
            <a:r>
              <a:rPr lang="en-US" sz="1800" b="1" dirty="0" smtClean="0">
                <a:solidFill>
                  <a:schemeClr val="tx1"/>
                </a:solidFill>
              </a:rPr>
              <a:t>references to </a:t>
            </a:r>
            <a:r>
              <a:rPr lang="en-US" sz="1800" b="1" u="sng" dirty="0" smtClean="0">
                <a:solidFill>
                  <a:srgbClr val="FF0000"/>
                </a:solidFill>
              </a:rPr>
              <a:t>flowers</a:t>
            </a:r>
            <a:r>
              <a:rPr lang="en-US" sz="1800" b="1" dirty="0" smtClean="0"/>
              <a:t>, to </a:t>
            </a:r>
            <a:r>
              <a:rPr lang="en-US" sz="1800" b="1" u="sng" dirty="0" smtClean="0">
                <a:solidFill>
                  <a:srgbClr val="FF0000"/>
                </a:solidFill>
              </a:rPr>
              <a:t>clothing</a:t>
            </a:r>
            <a:r>
              <a:rPr lang="en-US" sz="1800" b="1" dirty="0" smtClean="0"/>
              <a:t>, to </a:t>
            </a:r>
            <a:r>
              <a:rPr lang="en-US" sz="1800" b="1" u="sng" dirty="0" smtClean="0">
                <a:solidFill>
                  <a:srgbClr val="FF0000"/>
                </a:solidFill>
              </a:rPr>
              <a:t>sight and vision</a:t>
            </a:r>
            <a:r>
              <a:rPr lang="en-US" sz="1800" b="1" dirty="0" smtClean="0"/>
              <a:t>, to </a:t>
            </a:r>
            <a:r>
              <a:rPr lang="en-US" sz="1800" b="1" u="sng" dirty="0" smtClean="0">
                <a:solidFill>
                  <a:srgbClr val="FF0000"/>
                </a:solidFill>
              </a:rPr>
              <a:t>accidents and carelessness</a:t>
            </a:r>
            <a:r>
              <a:rPr lang="en-US" sz="1800" b="1" dirty="0" smtClean="0"/>
              <a:t>, and so on. Through intricate patterning the novel achieves a richness and complexity of meaning. Rather than a straightforward statement of fact with one interpretation;  ‘The Great Gatsby’ is a tale which produces meaning through </a:t>
            </a:r>
            <a:r>
              <a:rPr lang="en-US" sz="2800" b="1" dirty="0" smtClean="0"/>
              <a:t>suggestiveness.</a:t>
            </a:r>
          </a:p>
          <a:p>
            <a:pPr>
              <a:buNone/>
            </a:pPr>
            <a:endParaRPr lang="en-US" sz="1800" b="1" dirty="0" smtClean="0"/>
          </a:p>
          <a:p>
            <a:pPr>
              <a:buNone/>
            </a:pPr>
            <a:endParaRPr lang="en-US" sz="1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US" dirty="0" smtClean="0"/>
              <a:t>Literary Techniques</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en-US" dirty="0" smtClean="0"/>
              <a:t>Symbolism</a:t>
            </a:r>
          </a:p>
          <a:p>
            <a:pPr>
              <a:buNone/>
            </a:pPr>
            <a:r>
              <a:rPr lang="en-US" sz="1800" dirty="0" smtClean="0"/>
              <a:t>Shirt </a:t>
            </a:r>
            <a:r>
              <a:rPr lang="en-US" sz="1800" dirty="0" err="1" smtClean="0"/>
              <a:t>symbolises</a:t>
            </a:r>
            <a:r>
              <a:rPr lang="en-US" sz="1800" dirty="0" smtClean="0"/>
              <a:t> a social class and cosmopolitan sophistication</a:t>
            </a:r>
          </a:p>
          <a:p>
            <a:pPr>
              <a:buNone/>
            </a:pPr>
            <a:r>
              <a:rPr lang="en-US" sz="1800" dirty="0" smtClean="0"/>
              <a:t>Car made to </a:t>
            </a:r>
            <a:r>
              <a:rPr lang="en-US" sz="1800" dirty="0" err="1" smtClean="0"/>
              <a:t>symbolise</a:t>
            </a:r>
            <a:r>
              <a:rPr lang="en-US" sz="1800" dirty="0" smtClean="0"/>
              <a:t> social mobility</a:t>
            </a:r>
          </a:p>
          <a:p>
            <a:pPr>
              <a:buNone/>
            </a:pPr>
            <a:r>
              <a:rPr lang="en-US" sz="1800" dirty="0" smtClean="0"/>
              <a:t>Roses are a literary symbol for beauty and </a:t>
            </a:r>
            <a:r>
              <a:rPr lang="en-US" sz="1800" dirty="0" err="1" smtClean="0"/>
              <a:t>femininty</a:t>
            </a:r>
            <a:endParaRPr lang="en-US" sz="1800" dirty="0" smtClean="0"/>
          </a:p>
          <a:p>
            <a:pPr>
              <a:buNone/>
            </a:pPr>
            <a:endParaRPr lang="en-US" sz="1800" dirty="0" smtClean="0"/>
          </a:p>
          <a:p>
            <a:pPr>
              <a:buNone/>
            </a:pPr>
            <a:r>
              <a:rPr lang="en-US" sz="1800" dirty="0" smtClean="0"/>
              <a:t>Fitzgerald was interested in the way that symbolism could produce a magical transformation in which the physical world might, through an act of imagination, come to assume the quality of the ideal. So, towards the end of ‘The Great Gatsby’, when Gatsby’s aspirations have been shattered by events, he looks at the world no longer filtered through symbolism and so </a:t>
            </a:r>
            <a:r>
              <a:rPr lang="en-US" sz="1800" dirty="0" err="1" smtClean="0"/>
              <a:t>robbedof</a:t>
            </a:r>
            <a:r>
              <a:rPr lang="en-US" sz="1800" dirty="0" smtClean="0"/>
              <a:t> its power of enchantment. Nick remarks, </a:t>
            </a:r>
            <a:r>
              <a:rPr lang="en-US" sz="1800" b="1" dirty="0" smtClean="0">
                <a:solidFill>
                  <a:schemeClr val="tx2">
                    <a:lumMod val="60000"/>
                    <a:lumOff val="40000"/>
                  </a:schemeClr>
                </a:solidFill>
              </a:rPr>
              <a:t>“He must have looked up at an unfamiliar sky through frightening leaves an shivered as he found what a grotesque thing a rose is and how raw the sunlight was upon the scarcely created grass”</a:t>
            </a:r>
            <a:r>
              <a:rPr lang="en-US" sz="1800" dirty="0" smtClean="0"/>
              <a:t> (chapter 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Literary Techniques</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en-US" b="1" u="sng" dirty="0" smtClean="0"/>
              <a:t>The Narrator</a:t>
            </a:r>
          </a:p>
          <a:p>
            <a:pPr>
              <a:buNone/>
            </a:pPr>
            <a:r>
              <a:rPr lang="en-US" b="1" dirty="0" smtClean="0">
                <a:solidFill>
                  <a:schemeClr val="accent4">
                    <a:lumMod val="75000"/>
                  </a:schemeClr>
                </a:solidFill>
              </a:rPr>
              <a:t>Participant</a:t>
            </a:r>
            <a:r>
              <a:rPr lang="en-US" dirty="0" smtClean="0"/>
              <a:t> in the story – we find him increasingly caught up in events</a:t>
            </a:r>
          </a:p>
          <a:p>
            <a:pPr>
              <a:buNone/>
            </a:pPr>
            <a:r>
              <a:rPr lang="en-US" dirty="0" smtClean="0"/>
              <a:t>Creates a complex </a:t>
            </a:r>
            <a:r>
              <a:rPr lang="en-US" b="1" dirty="0" smtClean="0">
                <a:solidFill>
                  <a:schemeClr val="accent4">
                    <a:lumMod val="75000"/>
                  </a:schemeClr>
                </a:solidFill>
              </a:rPr>
              <a:t>point of view</a:t>
            </a:r>
          </a:p>
          <a:p>
            <a:pPr>
              <a:buNone/>
            </a:pPr>
            <a:r>
              <a:rPr lang="en-US" b="1" dirty="0" smtClean="0">
                <a:solidFill>
                  <a:schemeClr val="accent4">
                    <a:lumMod val="75000"/>
                  </a:schemeClr>
                </a:solidFill>
              </a:rPr>
              <a:t>Involves us </a:t>
            </a:r>
            <a:r>
              <a:rPr lang="en-US" dirty="0" smtClean="0"/>
              <a:t>in acts of interpretation</a:t>
            </a:r>
          </a:p>
          <a:p>
            <a:pPr>
              <a:buNone/>
            </a:pPr>
            <a:r>
              <a:rPr lang="en-US" b="1" dirty="0" smtClean="0">
                <a:solidFill>
                  <a:schemeClr val="accent4">
                    <a:lumMod val="75000"/>
                  </a:schemeClr>
                </a:solidFill>
              </a:rPr>
              <a:t>Gatsby is presented to us </a:t>
            </a:r>
            <a:r>
              <a:rPr lang="en-US" dirty="0" smtClean="0"/>
              <a:t>through the narration –filtered through </a:t>
            </a:r>
            <a:r>
              <a:rPr lang="en-US" dirty="0" err="1" smtClean="0"/>
              <a:t>Carraway’s</a:t>
            </a:r>
            <a:r>
              <a:rPr lang="en-US" dirty="0" smtClean="0"/>
              <a:t> narration presents an intriguingly complex character.</a:t>
            </a:r>
          </a:p>
          <a:p>
            <a:pPr>
              <a:buNone/>
            </a:pPr>
            <a:r>
              <a:rPr lang="en-US" dirty="0" smtClean="0"/>
              <a:t>Immediacy of the </a:t>
            </a:r>
            <a:r>
              <a:rPr lang="en-US" b="1" dirty="0" smtClean="0">
                <a:solidFill>
                  <a:schemeClr val="accent4">
                    <a:lumMod val="75000"/>
                  </a:schemeClr>
                </a:solidFill>
              </a:rPr>
              <a:t>first person voice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latin typeface="Bauhaus 93" pitchFamily="82" charset="0"/>
              </a:rPr>
              <a:t>Literary Techniques</a:t>
            </a:r>
            <a:endParaRPr lang="en-US" dirty="0">
              <a:latin typeface="Bauhaus 93" pitchFamily="82" charset="0"/>
            </a:endParaRPr>
          </a:p>
        </p:txBody>
      </p:sp>
      <p:sp>
        <p:nvSpPr>
          <p:cNvPr id="3" name="Content Placeholder 2"/>
          <p:cNvSpPr>
            <a:spLocks noGrp="1"/>
          </p:cNvSpPr>
          <p:nvPr>
            <p:ph idx="1"/>
          </p:nvPr>
        </p:nvSpPr>
        <p:spPr>
          <a:xfrm>
            <a:off x="381000" y="1600200"/>
            <a:ext cx="8229600" cy="4525963"/>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algn="ctr"/>
            <a:r>
              <a:rPr lang="en-US" sz="4100" b="1" dirty="0" smtClean="0"/>
              <a:t>Dialogue</a:t>
            </a:r>
          </a:p>
          <a:p>
            <a:pPr>
              <a:buNone/>
            </a:pPr>
            <a:r>
              <a:rPr lang="en-US" dirty="0" smtClean="0"/>
              <a:t>Without it the narrator might have become monotonous.</a:t>
            </a:r>
          </a:p>
          <a:p>
            <a:pPr>
              <a:buNone/>
            </a:pPr>
            <a:r>
              <a:rPr lang="en-US" dirty="0" smtClean="0"/>
              <a:t>Nick recreates </a:t>
            </a:r>
            <a:r>
              <a:rPr lang="en-US" dirty="0" smtClean="0">
                <a:solidFill>
                  <a:srgbClr val="FF0000"/>
                </a:solidFill>
              </a:rPr>
              <a:t>dramatic exchanges </a:t>
            </a:r>
            <a:r>
              <a:rPr lang="en-US" dirty="0" smtClean="0"/>
              <a:t>in dialogue</a:t>
            </a:r>
          </a:p>
          <a:p>
            <a:pPr>
              <a:buNone/>
            </a:pPr>
            <a:r>
              <a:rPr lang="en-US" dirty="0" smtClean="0"/>
              <a:t>Nick mimics the </a:t>
            </a:r>
            <a:r>
              <a:rPr lang="en-US" dirty="0" smtClean="0">
                <a:solidFill>
                  <a:srgbClr val="FF0000"/>
                </a:solidFill>
              </a:rPr>
              <a:t>idiosyncrasies of a range of voices</a:t>
            </a:r>
            <a:r>
              <a:rPr lang="en-US" dirty="0" smtClean="0"/>
              <a:t>. For example, Gatsby has the affection of a nervous Anglophile, while </a:t>
            </a:r>
            <a:r>
              <a:rPr lang="en-US" dirty="0" err="1" smtClean="0"/>
              <a:t>Wolfshiem’s</a:t>
            </a:r>
            <a:r>
              <a:rPr lang="en-US" dirty="0" smtClean="0"/>
              <a:t> is blatantly </a:t>
            </a:r>
            <a:r>
              <a:rPr lang="en-US" dirty="0" err="1" smtClean="0"/>
              <a:t>stylised</a:t>
            </a:r>
            <a:r>
              <a:rPr lang="en-US" dirty="0" smtClean="0"/>
              <a:t> as Jewish.</a:t>
            </a:r>
          </a:p>
          <a:p>
            <a:pPr>
              <a:buNone/>
            </a:pPr>
            <a:r>
              <a:rPr lang="en-US" dirty="0" smtClean="0">
                <a:solidFill>
                  <a:srgbClr val="FF0000"/>
                </a:solidFill>
              </a:rPr>
              <a:t>Scenic method of narration </a:t>
            </a:r>
            <a:r>
              <a:rPr lang="en-US" dirty="0" smtClean="0"/>
              <a:t>to create structural symmetry e.g. larger parties in Gatsby’s mansion (</a:t>
            </a:r>
            <a:r>
              <a:rPr lang="en-US" dirty="0" err="1" smtClean="0"/>
              <a:t>chp</a:t>
            </a:r>
            <a:r>
              <a:rPr lang="en-US" dirty="0" smtClean="0"/>
              <a:t> 3 &amp; 6); Myrtles apartment party and the Plaza Hotel party (</a:t>
            </a:r>
            <a:r>
              <a:rPr lang="en-US" dirty="0" err="1" smtClean="0"/>
              <a:t>chp</a:t>
            </a:r>
            <a:r>
              <a:rPr lang="en-US" dirty="0" smtClean="0"/>
              <a:t> 2 &amp; 7) at the centre of the book (</a:t>
            </a:r>
            <a:r>
              <a:rPr lang="en-US" dirty="0" err="1" smtClean="0"/>
              <a:t>chp</a:t>
            </a:r>
            <a:r>
              <a:rPr lang="en-US" dirty="0" smtClean="0"/>
              <a:t> 5 ) Gatsby and Daisy are reunited at Nick’s home over tea.</a:t>
            </a:r>
          </a:p>
          <a:p>
            <a:pPr>
              <a:buNone/>
            </a:pPr>
            <a:r>
              <a:rPr lang="en-US" dirty="0" smtClean="0"/>
              <a:t>Dialogue is skillfully crafted and assists in the unfolding of the story. It also serves to </a:t>
            </a:r>
            <a:r>
              <a:rPr lang="en-US" dirty="0" smtClean="0">
                <a:solidFill>
                  <a:srgbClr val="FF0000"/>
                </a:solidFill>
              </a:rPr>
              <a:t>provide </a:t>
            </a:r>
            <a:r>
              <a:rPr lang="en-US" dirty="0" err="1" smtClean="0">
                <a:solidFill>
                  <a:srgbClr val="FF0000"/>
                </a:solidFill>
              </a:rPr>
              <a:t>characterisation</a:t>
            </a:r>
            <a:r>
              <a:rPr lang="en-US" dirty="0" smtClean="0">
                <a:solidFill>
                  <a:srgbClr val="FF0000"/>
                </a:solidFill>
              </a:rPr>
              <a:t>.</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762</TotalTime>
  <Words>1350</Words>
  <Application>Microsoft Office PowerPoint</Application>
  <PresentationFormat>On-screen Show (4:3)</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Great Gatsby’  Revision</vt:lpstr>
      <vt:lpstr>What is “Great” about Jay Gatsby?</vt:lpstr>
      <vt:lpstr>‘The Great Gatsby’ – A range of interpretations</vt:lpstr>
      <vt:lpstr>Revision Activity Writing Thesis Statements</vt:lpstr>
      <vt:lpstr>Significant Themes</vt:lpstr>
      <vt:lpstr>Literary Techniques</vt:lpstr>
      <vt:lpstr>Literary Techniques</vt:lpstr>
      <vt:lpstr>Literary Techniques</vt:lpstr>
      <vt:lpstr>Literary Techniques</vt:lpstr>
      <vt:lpstr>Literary Techniques</vt:lpstr>
      <vt:lpstr>Tips for the Exam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Gatsby’  Revision</dc:title>
  <dc:creator>sdg</dc:creator>
  <cp:lastModifiedBy>Samantha Bowie</cp:lastModifiedBy>
  <cp:revision>36</cp:revision>
  <dcterms:created xsi:type="dcterms:W3CDTF">2012-05-12T00:54:41Z</dcterms:created>
  <dcterms:modified xsi:type="dcterms:W3CDTF">2012-05-14T02:46:47Z</dcterms:modified>
</cp:coreProperties>
</file>